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  <p:sldMasterId id="2147483684" r:id="rId6"/>
  </p:sldMasterIdLst>
  <p:notesMasterIdLst>
    <p:notesMasterId r:id="rId34"/>
  </p:notesMasterIdLst>
  <p:handoutMasterIdLst>
    <p:handoutMasterId r:id="rId35"/>
  </p:handoutMasterIdLst>
  <p:sldIdLst>
    <p:sldId id="289" r:id="rId7"/>
    <p:sldId id="290" r:id="rId8"/>
    <p:sldId id="291" r:id="rId9"/>
    <p:sldId id="257" r:id="rId10"/>
    <p:sldId id="284" r:id="rId11"/>
    <p:sldId id="256" r:id="rId12"/>
    <p:sldId id="260" r:id="rId13"/>
    <p:sldId id="262" r:id="rId14"/>
    <p:sldId id="275" r:id="rId15"/>
    <p:sldId id="286" r:id="rId16"/>
    <p:sldId id="263" r:id="rId17"/>
    <p:sldId id="276" r:id="rId18"/>
    <p:sldId id="264" r:id="rId19"/>
    <p:sldId id="288" r:id="rId20"/>
    <p:sldId id="265" r:id="rId21"/>
    <p:sldId id="283" r:id="rId22"/>
    <p:sldId id="270" r:id="rId23"/>
    <p:sldId id="277" r:id="rId24"/>
    <p:sldId id="266" r:id="rId25"/>
    <p:sldId id="279" r:id="rId26"/>
    <p:sldId id="267" r:id="rId27"/>
    <p:sldId id="282" r:id="rId28"/>
    <p:sldId id="268" r:id="rId29"/>
    <p:sldId id="280" r:id="rId30"/>
    <p:sldId id="269" r:id="rId31"/>
    <p:sldId id="281" r:id="rId32"/>
    <p:sldId id="287" r:id="rId3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BB606D-6B62-45C6-9083-CF6577E0EF11}" v="266" dt="2021-01-04T10:08:35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7" autoAdjust="0"/>
    <p:restoredTop sz="86470" autoAdjust="0"/>
  </p:normalViewPr>
  <p:slideViewPr>
    <p:cSldViewPr showGuides="1">
      <p:cViewPr varScale="1">
        <p:scale>
          <a:sx n="104" d="100"/>
          <a:sy n="104" d="100"/>
        </p:scale>
        <p:origin x="150" y="324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pPr/>
              <a:t>1/4/2021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pPr/>
              <a:t>1/4/2021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9705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021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3183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3605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4280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611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7578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694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2301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2036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8357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9313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7925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707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dirty="0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ACFFE4-AE8B-499D-916C-0C6C9F16697B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1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19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1936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074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8140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198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https://strategyzer.com/academy/course/business-models-that-work-and-value-propositions-that-sell/1/1/2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35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0CB79-0957-4442-91FC-2F3137F49DB6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5EDC-6C7A-4BB4-925F-4F3A77E712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545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C50C-F525-4971-94D3-88F90DA7164A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DCCE-DF12-4EEB-9E84-7DCBDD2901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677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2FC6F-3B7C-4F67-9678-CE1BF2F50575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05A9-6D46-4D7A-B6B2-D64D6A53EC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613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0494-4530-4C4A-8AB5-FD341F136C01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D4C8-0455-4A27-8EA1-9E318755D1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864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262D-55BC-4AC2-95F3-83A49ABA819C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DB68-4EB5-4D55-BFB5-3B4A363F94D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600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5E995-2385-4803-99AB-106C5D64AB74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128C9-1CCC-459E-94F5-FC4F97B600E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185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2A378-9ED8-4E77-AB48-0CBCEE8E6B34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5DB3-8282-4222-9933-9FC7E21E9A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5529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63ECB-8479-41F6-A826-62E5D4300F4C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59CA9-36B1-4A53-AB43-2D107809232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928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C7C0-04D9-431C-87BE-C2B8B012A994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8056B-B8AF-4C06-8C9F-CC7D3C8B12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265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89DC1-8CD2-49D4-B559-EBDAC5DA6E75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D9DB4-A07C-412A-BDC9-1742DFB6B8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028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79E0-8DBF-4DEB-970C-2DBC66EA06CC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57F21-5C84-4CBA-8009-7B1FCDDFE6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302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69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135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6120096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676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8641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4229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18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396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9708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224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92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nl-NL"/>
              <a:t>Klik om de stijl te bewerken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C2D7A5-6971-4C1E-8DAF-E01E4A5FD6A8}" type="datetimeFigureOut">
              <a:rPr lang="nl-NL"/>
              <a:pPr>
                <a:defRPr/>
              </a:pPr>
              <a:t>4-1-2021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0DEF0D-D9F2-44A1-B5FD-C85DB236A0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074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4" y="6211889"/>
            <a:ext cx="1208407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5365" y="6211888"/>
            <a:ext cx="9603460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799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7982" y="365126"/>
            <a:ext cx="105128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7982" y="1825625"/>
            <a:ext cx="1051286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7942" y="6211889"/>
            <a:ext cx="482474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140" y="3028950"/>
            <a:ext cx="932254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68" y="6205539"/>
            <a:ext cx="108556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33" y="6176964"/>
            <a:ext cx="569291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/>
        </a:defRPr>
      </a:lvl5pPr>
      <a:lvl6pPr marL="45706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/>
        </a:defRPr>
      </a:lvl6pPr>
      <a:lvl7pPr marL="9141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/>
        </a:defRPr>
      </a:lvl7pPr>
      <a:lvl8pPr marL="1371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/>
        </a:defRPr>
      </a:lvl8pPr>
      <a:lvl9pPr marL="182825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399">
          <a:solidFill>
            <a:schemeClr val="tx1"/>
          </a:solidFill>
          <a:latin typeface="Calibri Light"/>
        </a:defRPr>
      </a:lvl9pPr>
    </p:titleStyle>
    <p:bodyStyle>
      <a:lvl1pPr marL="228531" indent="-228531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vanormondt.nl/advies/innovatie/wiki/missie-visi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hyperlink" Target="http://www.confrontatiematrix.nl/swot-analyse.html" TargetMode="External"/><Relationship Id="rId4" Type="http://schemas.openxmlformats.org/officeDocument/2006/relationships/hyperlink" Target="http://www.marketingtermen.nl/begrip/unique-selling-poi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lieren.com/samenvatting/3313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nst.nl/ondernemerschap/prijsstellingen/prijsbepalingmethod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office.com/nl-nl/article/een-organigram-maken-9b51f667-11b7-4971-a757-a08a36684ee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andersinvestmentandtrade.com/export/internationaal/marktbenadering/welke-samenwerkingsvormen-bestaan-e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erwiki.nl/Voorbeeld_exploitatiebegroting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wmf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jpeg"/><Relationship Id="rId3" Type="http://schemas.openxmlformats.org/officeDocument/2006/relationships/hyperlink" Target="http://www.businessmodelgeneration.com/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hyperlink" Target="https://maken.wikiwijs.nl/?id=15&amp;arrangement=143305#!page-5646144" TargetMode="External"/><Relationship Id="rId10" Type="http://schemas.openxmlformats.org/officeDocument/2006/relationships/image" Target="../media/image19.png"/><Relationship Id="rId4" Type="http://schemas.openxmlformats.org/officeDocument/2006/relationships/hyperlink" Target="https://www.strategyzer.com/" TargetMode="External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ketingmodellen.com/destep-analy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://marketingmannen-tv.nl/marketingmodellen/adoptiecurve-roger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Business Model Canvas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1072" y="1736693"/>
            <a:ext cx="2561471" cy="2032272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Missie en visie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Nieuwe economie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Qredits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srgbClr val="00B050"/>
                </a:solidFill>
              </a:rPr>
              <a:t> </a:t>
            </a:r>
            <a:r>
              <a:rPr lang="nl-NL" sz="1400" b="1" dirty="0">
                <a:solidFill>
                  <a:srgbClr val="00B050"/>
                </a:solidFill>
              </a:rPr>
              <a:t>Business Model Canvas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 marL="0" indent="0">
              <a:buNone/>
            </a:pPr>
            <a:endParaRPr lang="nl-NL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356" y="1713327"/>
            <a:ext cx="4033040" cy="20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r>
              <a:rPr lang="nl-NL" sz="1999" b="1" dirty="0">
                <a:solidFill>
                  <a:prstClr val="black"/>
                </a:solidFill>
                <a:latin typeface="Calibri"/>
              </a:rPr>
              <a:t>Begrippen</a:t>
            </a:r>
          </a:p>
          <a:p>
            <a:pPr marL="228531" indent="-228531" defTabSz="914126">
              <a:buFont typeface="Wingdings" panose="05000000000000000000" pitchFamily="2" charset="2"/>
              <a:buChar char="§"/>
            </a:pPr>
            <a:r>
              <a:rPr lang="nl-NL" sz="1999" dirty="0">
                <a:solidFill>
                  <a:prstClr val="black"/>
                </a:solidFill>
                <a:latin typeface="Calibri"/>
              </a:rPr>
              <a:t>9 bouwstenen</a:t>
            </a:r>
          </a:p>
          <a:p>
            <a:pPr marL="228531" indent="-228531" defTabSz="914126">
              <a:buFont typeface="Wingdings" panose="05000000000000000000" pitchFamily="2" charset="2"/>
              <a:buChar char="§"/>
            </a:pPr>
            <a:r>
              <a:rPr lang="nl-NL" sz="1999" dirty="0">
                <a:solidFill>
                  <a:prstClr val="black"/>
                </a:solidFill>
                <a:latin typeface="Calibri"/>
              </a:rPr>
              <a:t>Business Model Canvas MVO</a:t>
            </a:r>
          </a:p>
          <a:p>
            <a:pPr marL="228531" indent="-228531" defTabSz="914126">
              <a:buFont typeface="Wingdings" panose="05000000000000000000" pitchFamily="2" charset="2"/>
              <a:buChar char="§"/>
            </a:pPr>
            <a:endParaRPr lang="nl-NL" sz="1999" b="1" dirty="0">
              <a:solidFill>
                <a:prstClr val="black"/>
              </a:solidFill>
              <a:latin typeface="Calibri"/>
            </a:endParaRPr>
          </a:p>
          <a:p>
            <a:pPr marL="228531" indent="-228531" defTabSz="914126">
              <a:buFont typeface="Wingdings" panose="05000000000000000000" pitchFamily="2" charset="2"/>
              <a:buChar char="§"/>
            </a:pPr>
            <a:endParaRPr lang="nl-NL" sz="1999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152" y="5735882"/>
            <a:ext cx="11239018" cy="32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endParaRPr lang="nl-NL" sz="1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12139"/>
              </p:ext>
            </p:extLst>
          </p:nvPr>
        </p:nvGraphicFramePr>
        <p:xfrm>
          <a:off x="2177014" y="5713695"/>
          <a:ext cx="7875566" cy="37074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04068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04068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04068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04068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04068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04068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7960">
                  <a:extLst>
                    <a:ext uri="{9D8B030D-6E8A-4147-A177-3AD203B41FA5}">
                      <a16:colId xmlns:a16="http://schemas.microsoft.com/office/drawing/2014/main" val="1983007481"/>
                    </a:ext>
                  </a:extLst>
                </a:gridCol>
                <a:gridCol w="704068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692351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679441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07338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5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Vakantie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7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2449" y="1713327"/>
            <a:ext cx="836564" cy="70941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281" y="1736693"/>
            <a:ext cx="836564" cy="701776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1072" y="4128537"/>
            <a:ext cx="2561471" cy="20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r>
              <a:rPr lang="nl-NL" sz="1400" b="1" dirty="0">
                <a:solidFill>
                  <a:prstClr val="black"/>
                </a:solidFill>
                <a:latin typeface="Calibri"/>
              </a:rPr>
              <a:t>IBS Toetsing</a:t>
            </a:r>
          </a:p>
          <a:p>
            <a:pPr defTabSz="914126"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prstClr val="black"/>
                </a:solidFill>
                <a:latin typeface="Calibri"/>
              </a:rPr>
              <a:t> Kennistoets</a:t>
            </a:r>
          </a:p>
          <a:p>
            <a:pPr defTabSz="914126">
              <a:buFont typeface="Wingdings" panose="05000000000000000000" pitchFamily="2" charset="2"/>
              <a:buChar char="ü"/>
            </a:pPr>
            <a:r>
              <a:rPr lang="nl-NL" sz="1400" dirty="0">
                <a:solidFill>
                  <a:prstClr val="black"/>
                </a:solidFill>
                <a:latin typeface="Calibri"/>
              </a:rPr>
              <a:t> Ondernemersverslag</a:t>
            </a:r>
          </a:p>
          <a:p>
            <a:pPr marL="228531" indent="-228531" defTabSz="914126"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prstClr val="white">
                    <a:lumMod val="85000"/>
                  </a:prstClr>
                </a:solidFill>
                <a:latin typeface="Calibri"/>
              </a:rPr>
              <a:t> Reflectievideo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2449" y="4128537"/>
            <a:ext cx="840341" cy="7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3812" y="709631"/>
            <a:ext cx="1116124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Opdracht Customer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Segments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nl-NL" sz="2000" dirty="0">
                <a:latin typeface="+mj-lt"/>
              </a:rPr>
              <a:t>Wat is jullie ‘Perfect Fit’?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9652"/>
          <a:stretch/>
        </p:blipFill>
        <p:spPr>
          <a:xfrm>
            <a:off x="9846623" y="709631"/>
            <a:ext cx="1913818" cy="1684675"/>
          </a:xfrm>
          <a:prstGeom prst="rect">
            <a:avLst/>
          </a:prstGeom>
        </p:spPr>
      </p:pic>
      <p:pic>
        <p:nvPicPr>
          <p:cNvPr id="7" name="Tijdelijke aanduiding voor inhoud 4"/>
          <p:cNvPicPr>
            <a:picLocks noChangeAspect="1"/>
          </p:cNvPicPr>
          <p:nvPr/>
        </p:nvPicPr>
        <p:blipFill rotWithShape="1">
          <a:blip r:embed="rId4"/>
          <a:srcRect l="7281" t="8345" r="38917" b="19888"/>
          <a:stretch/>
        </p:blipFill>
        <p:spPr>
          <a:xfrm>
            <a:off x="6673520" y="2636912"/>
            <a:ext cx="5080100" cy="3809862"/>
          </a:xfrm>
          <a:prstGeom prst="rect">
            <a:avLst/>
          </a:prstGeom>
        </p:spPr>
      </p:pic>
      <p:pic>
        <p:nvPicPr>
          <p:cNvPr id="8" name="Tijdelijke aanduiding voor inhoud 4"/>
          <p:cNvPicPr>
            <a:picLocks noChangeAspect="1"/>
          </p:cNvPicPr>
          <p:nvPr/>
        </p:nvPicPr>
        <p:blipFill rotWithShape="1">
          <a:blip r:embed="rId5"/>
          <a:srcRect l="7445" t="8776" r="39154" b="19291"/>
          <a:stretch/>
        </p:blipFill>
        <p:spPr>
          <a:xfrm>
            <a:off x="657222" y="2636912"/>
            <a:ext cx="5030647" cy="3809862"/>
          </a:xfrm>
          <a:prstGeom prst="rect">
            <a:avLst/>
          </a:prstGeom>
        </p:spPr>
      </p:pic>
      <p:cxnSp>
        <p:nvCxnSpPr>
          <p:cNvPr id="9" name="Rechte verbindingslijn met pijl 8"/>
          <p:cNvCxnSpPr/>
          <p:nvPr/>
        </p:nvCxnSpPr>
        <p:spPr>
          <a:xfrm>
            <a:off x="4441347" y="3842179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>
            <a:off x="4441347" y="5251797"/>
            <a:ext cx="3726545" cy="19527"/>
          </a:xfrm>
          <a:prstGeom prst="straightConnector1">
            <a:avLst/>
          </a:prstGeom>
          <a:ln w="698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5338328" y="4280882"/>
            <a:ext cx="1872208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>
                <a:solidFill>
                  <a:srgbClr val="FFC000"/>
                </a:solidFill>
              </a:rPr>
              <a:t>‘Perfect Fit’</a:t>
            </a:r>
          </a:p>
        </p:txBody>
      </p:sp>
    </p:spTree>
    <p:extLst>
      <p:ext uri="{BB962C8B-B14F-4D97-AF65-F5344CB8AC3E}">
        <p14:creationId xmlns:p14="http://schemas.microsoft.com/office/powerpoint/2010/main" val="223190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Value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Proposition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Welke toegevoegde waarde leveren we?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Welke problemen helpen we op te lossen?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Wat bieden we elk afnemerssegment?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Welke afnemersbehoefte bevredigen wij?</a:t>
            </a:r>
          </a:p>
        </p:txBody>
      </p:sp>
      <p:pic>
        <p:nvPicPr>
          <p:cNvPr id="26626" name="Picture 2" descr="http://4.bp.blogspot.com/-L8o9lnhHP1E/T5EsSImdHgI/AAAAAAAAADU/CEvhDv1YklA/s1600/value_proposition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772816"/>
            <a:ext cx="6353175" cy="313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44899" y="836712"/>
            <a:ext cx="111612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 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Value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proposition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sz="2000" b="1" dirty="0">
                <a:latin typeface="+mj-lt"/>
              </a:rPr>
              <a:t>Opdracht</a:t>
            </a:r>
            <a:r>
              <a:rPr lang="nl-NL" b="1" dirty="0">
                <a:latin typeface="+mj-lt"/>
              </a:rPr>
              <a:t>:</a:t>
            </a:r>
          </a:p>
          <a:p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Wat is de </a:t>
            </a:r>
            <a:r>
              <a:rPr lang="nl-NL" sz="2000" b="1" i="1" dirty="0">
                <a:latin typeface="+mj-lt"/>
              </a:rPr>
              <a:t>missie</a:t>
            </a:r>
            <a:r>
              <a:rPr lang="nl-NL" sz="2000" dirty="0">
                <a:latin typeface="+mj-lt"/>
              </a:rPr>
              <a:t> (wat wil je?) en </a:t>
            </a:r>
            <a:r>
              <a:rPr lang="nl-NL" sz="2000" b="1" i="1" dirty="0">
                <a:latin typeface="+mj-lt"/>
              </a:rPr>
              <a:t>visie</a:t>
            </a:r>
            <a:r>
              <a:rPr lang="nl-NL" sz="2000" dirty="0">
                <a:latin typeface="+mj-lt"/>
              </a:rPr>
              <a:t> (waarom wil je dat?) van jullie bedrijf? </a:t>
            </a:r>
            <a:r>
              <a:rPr lang="nl-NL" sz="2000" dirty="0">
                <a:latin typeface="+mj-lt"/>
                <a:hlinkClick r:id="rId3"/>
              </a:rPr>
              <a:t>Meer info</a:t>
            </a:r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Wat zijn jullie </a:t>
            </a:r>
            <a:r>
              <a:rPr lang="nl-NL" sz="2000" b="1" i="1" dirty="0">
                <a:latin typeface="+mj-lt"/>
              </a:rPr>
              <a:t>Unique </a:t>
            </a:r>
            <a:r>
              <a:rPr lang="nl-NL" sz="2000" b="1" i="1" dirty="0" err="1">
                <a:latin typeface="+mj-lt"/>
              </a:rPr>
              <a:t>Selling</a:t>
            </a:r>
            <a:r>
              <a:rPr lang="nl-NL" sz="2000" b="1" i="1" dirty="0">
                <a:latin typeface="+mj-lt"/>
              </a:rPr>
              <a:t> Points</a:t>
            </a:r>
            <a:r>
              <a:rPr lang="nl-NL" sz="2000" dirty="0">
                <a:latin typeface="+mj-lt"/>
              </a:rPr>
              <a:t>?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Ontwikkel een </a:t>
            </a:r>
            <a:r>
              <a:rPr lang="nl-NL" sz="2000" b="1" i="1" dirty="0">
                <a:latin typeface="+mj-lt"/>
              </a:rPr>
              <a:t>SWOT-analyse</a:t>
            </a:r>
            <a:r>
              <a:rPr lang="nl-NL" sz="2000" dirty="0">
                <a:latin typeface="+mj-lt"/>
              </a:rPr>
              <a:t> voor jullie bedrijf </a:t>
            </a:r>
            <a:r>
              <a:rPr lang="nl-NL" sz="2000" dirty="0">
                <a:latin typeface="+mj-lt"/>
                <a:hlinkClick r:id="rId5"/>
              </a:rPr>
              <a:t>Meer info</a:t>
            </a:r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8" y="3958163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04698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Channels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Hoe bereiken we onze klant?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Welke vorm van communicatie gebruiken we?</a:t>
            </a:r>
          </a:p>
          <a:p>
            <a:r>
              <a:rPr lang="nl-NL" dirty="0">
                <a:latin typeface="+mj-lt"/>
              </a:rPr>
              <a:t>Hoe ziet ons distributie netwerk eruit?</a:t>
            </a:r>
          </a:p>
          <a:p>
            <a:r>
              <a:rPr lang="nl-NL" dirty="0">
                <a:latin typeface="+mj-lt"/>
              </a:rPr>
              <a:t>Welke verkoopkanalen gebruiken we?</a:t>
            </a:r>
          </a:p>
        </p:txBody>
      </p:sp>
      <p:pic>
        <p:nvPicPr>
          <p:cNvPr id="28674" name="Picture 2" descr="http://4.bp.blogspot.com/-uID6WE3Inpo/T5EsPXEfRrI/AAAAAAAAAC4/XoJuY6iVnEg/s1600/channel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844824"/>
            <a:ext cx="6286500" cy="3086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44899" y="836712"/>
            <a:ext cx="111612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Channels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r>
              <a:rPr lang="nl-NL" sz="2000" b="1" dirty="0">
                <a:latin typeface="+mj-lt"/>
              </a:rPr>
              <a:t>Opdracht</a:t>
            </a:r>
            <a:r>
              <a:rPr lang="nl-NL" b="1" dirty="0">
                <a:latin typeface="+mj-lt"/>
              </a:rPr>
              <a:t>:</a:t>
            </a:r>
          </a:p>
          <a:p>
            <a:endParaRPr lang="nl-NL" sz="2000" dirty="0">
              <a:latin typeface="+mj-lt"/>
            </a:endParaRPr>
          </a:p>
          <a:p>
            <a:pPr lvl="0"/>
            <a:r>
              <a:rPr lang="nl-NL" sz="2000" dirty="0">
                <a:latin typeface="+mj-lt"/>
              </a:rPr>
              <a:t>Gebruik voor deze opdracht het communicatiemodel </a:t>
            </a:r>
            <a:r>
              <a:rPr lang="nl-NL" sz="2000" dirty="0">
                <a:solidFill>
                  <a:prstClr val="black"/>
                </a:solidFill>
                <a:latin typeface="Century Gothic"/>
              </a:rPr>
              <a:t>(zie afbeelding hieronder)</a:t>
            </a:r>
          </a:p>
          <a:p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Welk medium gebruiken jullie om de consument te bereiken?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Ontwerp een boodschap a.d.h.v. het AIDA model</a:t>
            </a:r>
          </a:p>
          <a:p>
            <a:pPr lvl="1"/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F274266-19ED-4DAE-8DBE-159F841FE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3483" y="3583123"/>
            <a:ext cx="1019461" cy="9069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5CF5A3-8C73-463C-8417-A01F96D4BC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85"/>
          <a:stretch/>
        </p:blipFill>
        <p:spPr>
          <a:xfrm>
            <a:off x="3070076" y="4437112"/>
            <a:ext cx="6167590" cy="216558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E83D369-47EE-4AF4-ADAE-B800DF77C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141" y="3583123"/>
            <a:ext cx="1001924" cy="85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4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Customer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Relationships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Welke relaties moeten we met elk van onze klanten aangaan?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Hebben we persoonlijk contact?</a:t>
            </a:r>
          </a:p>
          <a:p>
            <a:r>
              <a:rPr lang="nl-NL" dirty="0">
                <a:latin typeface="+mj-lt"/>
              </a:rPr>
              <a:t>Maken we gebruik van accountmanagers?</a:t>
            </a:r>
          </a:p>
          <a:p>
            <a:r>
              <a:rPr lang="nl-NL" dirty="0">
                <a:latin typeface="+mj-lt"/>
              </a:rPr>
              <a:t>Kiezen we voor selfservice?</a:t>
            </a:r>
          </a:p>
          <a:p>
            <a:r>
              <a:rPr lang="nl-NL" dirty="0">
                <a:latin typeface="+mj-lt"/>
              </a:rPr>
              <a:t>Laten we de klant meebeslissen in het productie proces (cocreatie)?</a:t>
            </a:r>
          </a:p>
        </p:txBody>
      </p:sp>
      <p:pic>
        <p:nvPicPr>
          <p:cNvPr id="30722" name="Picture 2" descr="http://1.bp.blogspot.com/-5EnlNxB-q9c/T5EsPzWPjuI/AAAAAAAAADE/BQBEyOdYBr4/s1600/customer_relationship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6220" y="1772816"/>
            <a:ext cx="6286500" cy="3438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644899" y="836712"/>
            <a:ext cx="11161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 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Customer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Relationships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</a:rPr>
              <a:t>Hoe onderhouden jullie het contact met jullie klanten?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3048454"/>
            <a:ext cx="6158004" cy="298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9796" y="1634319"/>
            <a:ext cx="3744416" cy="33239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Revenue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stream 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Hoe zullen geld gaan verdienen? 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Welk verdienmodel gaan we toepassen en hoeveel is de consument bereid te betalen?</a:t>
            </a:r>
          </a:p>
          <a:p>
            <a:endParaRPr lang="nl-NL" dirty="0">
              <a:latin typeface="+mj-lt"/>
            </a:endParaRPr>
          </a:p>
          <a:p>
            <a:r>
              <a:rPr lang="nl-NL" dirty="0">
                <a:latin typeface="+mj-lt"/>
              </a:rPr>
              <a:t>Hoeveel klanten hebben we nodig?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54" y="1772816"/>
            <a:ext cx="5725176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93812" y="548680"/>
            <a:ext cx="10311952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Revenue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stream 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000" dirty="0">
                <a:latin typeface="+mj-lt"/>
              </a:rPr>
              <a:t>Jullie gaan de </a:t>
            </a:r>
            <a:r>
              <a:rPr lang="nl-NL" sz="2000" b="1" i="1" dirty="0">
                <a:latin typeface="+mj-lt"/>
              </a:rPr>
              <a:t>verkoopprijs</a:t>
            </a:r>
            <a:r>
              <a:rPr lang="nl-NL" sz="2000" dirty="0">
                <a:latin typeface="+mj-lt"/>
              </a:rPr>
              <a:t> bepalen van jullie product. Bepaal de verkoopprijs a.d.h.v. de kosten die jullie denken te maken. </a:t>
            </a:r>
          </a:p>
          <a:p>
            <a:r>
              <a:rPr lang="nl-NL" sz="2000" dirty="0">
                <a:latin typeface="+mj-lt"/>
              </a:rPr>
              <a:t>Om dit te kunnen doen bereken je eerst de </a:t>
            </a:r>
            <a:r>
              <a:rPr lang="nl-NL" sz="2000" b="1" i="1" dirty="0">
                <a:latin typeface="+mj-lt"/>
              </a:rPr>
              <a:t>standaardkostprijs</a:t>
            </a:r>
            <a:r>
              <a:rPr lang="nl-NL" sz="2000" dirty="0">
                <a:latin typeface="+mj-lt"/>
              </a:rPr>
              <a:t> van jullie product: 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u="sng" dirty="0">
                <a:latin typeface="+mj-lt"/>
              </a:rPr>
              <a:t> </a:t>
            </a:r>
            <a:r>
              <a:rPr lang="nl-NL" sz="2000" i="1" u="sng" dirty="0">
                <a:latin typeface="+mj-lt"/>
              </a:rPr>
              <a:t>Constante kosten </a:t>
            </a:r>
            <a:r>
              <a:rPr lang="nl-NL" sz="2000" i="1" dirty="0">
                <a:latin typeface="+mj-lt"/>
              </a:rPr>
              <a:t>  +     </a:t>
            </a:r>
            <a:r>
              <a:rPr lang="nl-NL" sz="2000" i="1" u="sng" dirty="0">
                <a:latin typeface="+mj-lt"/>
              </a:rPr>
              <a:t>Variabele kosten </a:t>
            </a:r>
            <a:r>
              <a:rPr lang="nl-NL" sz="2000" i="1" dirty="0">
                <a:latin typeface="+mj-lt"/>
              </a:rPr>
              <a:t>  = standaardkostprijs</a:t>
            </a:r>
          </a:p>
          <a:p>
            <a:r>
              <a:rPr lang="nl-NL" sz="2000" i="1" dirty="0">
                <a:latin typeface="+mj-lt"/>
              </a:rPr>
              <a:t>Normale productie      Werkelijke productie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i="1" dirty="0">
                <a:latin typeface="+mj-lt"/>
                <a:hlinkClick r:id="rId3"/>
              </a:rPr>
              <a:t>Meer info</a:t>
            </a:r>
            <a:endParaRPr lang="nl-NL" sz="2000" i="1" dirty="0">
              <a:latin typeface="+mj-lt"/>
            </a:endParaRPr>
          </a:p>
          <a:p>
            <a:endParaRPr lang="nl-NL" sz="2000" i="1" dirty="0">
              <a:latin typeface="+mj-lt"/>
            </a:endParaRPr>
          </a:p>
          <a:p>
            <a:r>
              <a:rPr lang="nl-NL" sz="2000" dirty="0">
                <a:latin typeface="+mj-lt"/>
              </a:rPr>
              <a:t>De </a:t>
            </a:r>
            <a:r>
              <a:rPr lang="nl-NL" sz="2000" b="1" i="1" dirty="0">
                <a:latin typeface="+mj-lt"/>
              </a:rPr>
              <a:t>verkoopprijs</a:t>
            </a:r>
            <a:r>
              <a:rPr lang="nl-NL" sz="2000" dirty="0">
                <a:latin typeface="+mj-lt"/>
              </a:rPr>
              <a:t> bereken je door een </a:t>
            </a:r>
            <a:r>
              <a:rPr lang="nl-NL" sz="2000" b="1" i="1" dirty="0">
                <a:latin typeface="+mj-lt"/>
              </a:rPr>
              <a:t>winstmarge</a:t>
            </a:r>
            <a:r>
              <a:rPr lang="nl-NL" sz="2000" dirty="0">
                <a:latin typeface="+mj-lt"/>
              </a:rPr>
              <a:t> (bijv. 10%) op je standaardkostprijs te berekenen. </a:t>
            </a:r>
          </a:p>
          <a:p>
            <a:endParaRPr lang="nl-NL" sz="2000" dirty="0">
              <a:latin typeface="+mj-lt"/>
            </a:endParaRPr>
          </a:p>
          <a:p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98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9796" y="1772821"/>
            <a:ext cx="3744416" cy="387798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Resources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Welke middelen heb je nodig om te zorgen dat het businessmodel werkt</a:t>
            </a:r>
          </a:p>
          <a:p>
            <a:endParaRPr lang="nl-NL" dirty="0">
              <a:latin typeface="+mj-lt"/>
            </a:endParaRPr>
          </a:p>
          <a:p>
            <a:r>
              <a:rPr lang="nl-NL" b="1" dirty="0">
                <a:latin typeface="+mj-lt"/>
              </a:rPr>
              <a:t>Fysiek</a:t>
            </a:r>
            <a:r>
              <a:rPr lang="nl-NL" dirty="0">
                <a:latin typeface="+mj-lt"/>
              </a:rPr>
              <a:t>: productiefaciliteiten, gebouwen, voertuigen, machines,etc.</a:t>
            </a:r>
          </a:p>
          <a:p>
            <a:r>
              <a:rPr lang="nl-NL" b="1" dirty="0">
                <a:latin typeface="+mj-lt"/>
              </a:rPr>
              <a:t>Intellectueel: </a:t>
            </a:r>
            <a:r>
              <a:rPr lang="nl-NL" dirty="0">
                <a:latin typeface="+mj-lt"/>
              </a:rPr>
              <a:t>merken, patenten</a:t>
            </a:r>
            <a:endParaRPr lang="nl-NL" b="1" dirty="0">
              <a:latin typeface="+mj-lt"/>
            </a:endParaRPr>
          </a:p>
          <a:p>
            <a:r>
              <a:rPr lang="nl-NL" b="1" dirty="0" err="1">
                <a:latin typeface="+mj-lt"/>
              </a:rPr>
              <a:t>Human</a:t>
            </a:r>
            <a:r>
              <a:rPr lang="nl-NL" b="1" dirty="0">
                <a:latin typeface="+mj-lt"/>
              </a:rPr>
              <a:t> </a:t>
            </a:r>
            <a:r>
              <a:rPr lang="nl-NL" b="1" dirty="0" err="1">
                <a:latin typeface="+mj-lt"/>
              </a:rPr>
              <a:t>Recources</a:t>
            </a:r>
            <a:r>
              <a:rPr lang="nl-NL" b="1" dirty="0">
                <a:latin typeface="+mj-lt"/>
              </a:rPr>
              <a:t>:</a:t>
            </a:r>
            <a:r>
              <a:rPr lang="nl-NL" dirty="0">
                <a:latin typeface="+mj-lt"/>
              </a:rPr>
              <a:t> personeel</a:t>
            </a:r>
          </a:p>
          <a:p>
            <a:r>
              <a:rPr lang="nl-NL" b="1" dirty="0">
                <a:latin typeface="+mj-lt"/>
              </a:rPr>
              <a:t>Financieel:  </a:t>
            </a:r>
            <a:r>
              <a:rPr lang="nl-NL" dirty="0" err="1">
                <a:latin typeface="+mj-lt"/>
              </a:rPr>
              <a:t>financielen</a:t>
            </a:r>
            <a:r>
              <a:rPr lang="nl-NL" dirty="0">
                <a:latin typeface="+mj-lt"/>
              </a:rPr>
              <a:t> middelen.</a:t>
            </a:r>
            <a:endParaRPr lang="nl-NL" b="1" dirty="0">
              <a:latin typeface="+mj-lt"/>
            </a:endParaRPr>
          </a:p>
        </p:txBody>
      </p:sp>
      <p:pic>
        <p:nvPicPr>
          <p:cNvPr id="2050" name="Picture 2" descr="http://1.bp.blogspot.com/-8jrk9DUXUDo/T5EsOQ6PYUI/AAAAAAAAAC0/MJ95-cBU2vE/s1600/Key_Resourc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228" y="1772816"/>
            <a:ext cx="6229350" cy="323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00B050"/>
                </a:solidFill>
              </a:rPr>
              <a:t>Business Model Canvas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152" y="5735882"/>
            <a:ext cx="11239018" cy="32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buNone/>
            </a:pPr>
            <a:endParaRPr lang="nl-NL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D2F323D-694A-4886-B5CF-6A6452F1F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52" y="3005992"/>
            <a:ext cx="7446646" cy="1212332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559B4E2-1A8A-451C-8358-179043AF4EF2}"/>
              </a:ext>
            </a:extLst>
          </p:cNvPr>
          <p:cNvSpPr txBox="1">
            <a:spLocks/>
          </p:cNvSpPr>
          <p:nvPr/>
        </p:nvSpPr>
        <p:spPr bwMode="auto">
          <a:xfrm>
            <a:off x="869473" y="1797030"/>
            <a:ext cx="1033750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 Light"/>
              </a:defRPr>
            </a:lvl5pPr>
            <a:lvl6pPr marL="45706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 Light"/>
              </a:defRPr>
            </a:lvl6pPr>
            <a:lvl7pPr marL="9141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 Light"/>
              </a:defRPr>
            </a:lvl7pPr>
            <a:lvl8pPr marL="1371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 Light"/>
              </a:defRPr>
            </a:lvl8pPr>
            <a:lvl9pPr marL="182825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399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3600" dirty="0"/>
              <a:t>Beoordelingsformulier ondernemersverslag</a:t>
            </a:r>
          </a:p>
        </p:txBody>
      </p:sp>
    </p:spTree>
    <p:extLst>
      <p:ext uri="{BB962C8B-B14F-4D97-AF65-F5344CB8AC3E}">
        <p14:creationId xmlns:p14="http://schemas.microsoft.com/office/powerpoint/2010/main" val="3020962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8" b="7837"/>
          <a:stretch/>
        </p:blipFill>
        <p:spPr>
          <a:xfrm>
            <a:off x="2494013" y="3140968"/>
            <a:ext cx="6624736" cy="355643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12068" y="859304"/>
            <a:ext cx="979308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Century Gothic"/>
              </a:rPr>
              <a:t>Opdracht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Resources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Maak een </a:t>
            </a:r>
            <a:r>
              <a:rPr lang="nl-NL" b="1" i="1" dirty="0">
                <a:latin typeface="+mj-lt"/>
              </a:rPr>
              <a:t>organigram</a:t>
            </a:r>
            <a:r>
              <a:rPr lang="nl-NL" dirty="0">
                <a:latin typeface="+mj-lt"/>
              </a:rPr>
              <a:t> van jullie bedrijf, verwerk hierin ook de ondernemerscompetenties die ieder teamlid bezit (tip: zie Sollicitatieproces). </a:t>
            </a:r>
            <a:r>
              <a:rPr lang="nl-NL" dirty="0">
                <a:latin typeface="+mj-lt"/>
                <a:hlinkClick r:id="rId4"/>
              </a:rPr>
              <a:t>Meer info</a:t>
            </a:r>
            <a:endParaRPr lang="nl-N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621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49796" y="1772816"/>
            <a:ext cx="3744416" cy="36009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dirty="0">
                <a:latin typeface="+mj-lt"/>
              </a:rPr>
              <a:t>Dit zijn de belangrijkste dingen die je onderneming moet doen om te zorgen dat het </a:t>
            </a:r>
            <a:r>
              <a:rPr lang="nl-NL" dirty="0" err="1">
                <a:latin typeface="+mj-lt"/>
              </a:rPr>
              <a:t>businessmodel</a:t>
            </a:r>
            <a:r>
              <a:rPr lang="nl-NL" dirty="0">
                <a:latin typeface="+mj-lt"/>
              </a:rPr>
              <a:t> werkt</a:t>
            </a:r>
          </a:p>
          <a:p>
            <a:endParaRPr lang="nl-NL" dirty="0">
              <a:latin typeface="+mj-lt"/>
            </a:endParaRPr>
          </a:p>
          <a:p>
            <a:r>
              <a:rPr lang="nl-NL" b="1" dirty="0">
                <a:latin typeface="+mj-lt"/>
              </a:rPr>
              <a:t>Productie</a:t>
            </a:r>
          </a:p>
          <a:p>
            <a:endParaRPr lang="nl-NL" b="1" dirty="0">
              <a:latin typeface="+mj-lt"/>
            </a:endParaRPr>
          </a:p>
          <a:p>
            <a:r>
              <a:rPr lang="nl-NL" b="1" dirty="0">
                <a:latin typeface="+mj-lt"/>
              </a:rPr>
              <a:t>Probleemoplossing/dienst</a:t>
            </a:r>
          </a:p>
          <a:p>
            <a:endParaRPr lang="nl-NL" b="1" dirty="0">
              <a:latin typeface="+mj-lt"/>
            </a:endParaRPr>
          </a:p>
          <a:p>
            <a:r>
              <a:rPr lang="nl-NL" b="1" dirty="0">
                <a:latin typeface="+mj-lt"/>
              </a:rPr>
              <a:t>Platform/netwerk</a:t>
            </a:r>
          </a:p>
        </p:txBody>
      </p:sp>
      <p:pic>
        <p:nvPicPr>
          <p:cNvPr id="32770" name="Picture 2" descr="http://3.bp.blogspot.com/-jdXM77QZDi4/T5EsMpopGqI/AAAAAAAAACg/IYOdf3FdnXc/s1600/Key_Activitit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228" y="1772816"/>
            <a:ext cx="6191250" cy="32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728092" y="620688"/>
            <a:ext cx="1011884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Opdracht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Activities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000" dirty="0">
                <a:latin typeface="+mj-lt"/>
              </a:rPr>
              <a:t>Wat is jullie eerste </a:t>
            </a:r>
            <a:r>
              <a:rPr lang="nl-NL" sz="2000" b="1" i="1" dirty="0">
                <a:latin typeface="+mj-lt"/>
              </a:rPr>
              <a:t>bedrijfshandeling</a:t>
            </a:r>
            <a:r>
              <a:rPr lang="nl-NL" sz="2000" dirty="0">
                <a:latin typeface="+mj-lt"/>
              </a:rPr>
              <a:t>? Dit moet een concreet product of uitwerking van een dienst zijn.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60" y="2871587"/>
            <a:ext cx="5112568" cy="34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5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53610" y="1773276"/>
            <a:ext cx="3744416" cy="42780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Partners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1600" dirty="0">
                <a:latin typeface="+mj-lt"/>
              </a:rPr>
              <a:t>Dit beschrijft het netwerk van leveranciers en partners</a:t>
            </a:r>
          </a:p>
          <a:p>
            <a:endParaRPr lang="nl-NL" sz="1600" dirty="0">
              <a:latin typeface="+mj-lt"/>
            </a:endParaRPr>
          </a:p>
          <a:p>
            <a:r>
              <a:rPr lang="nl-NL" sz="1600" b="1" i="1" dirty="0">
                <a:latin typeface="+mj-lt"/>
              </a:rPr>
              <a:t>Redenen voor het creëren van partnerschappen</a:t>
            </a:r>
            <a:r>
              <a:rPr lang="nl-NL" sz="1600" b="1" dirty="0">
                <a:latin typeface="+mj-lt"/>
              </a:rPr>
              <a:t>:</a:t>
            </a:r>
          </a:p>
          <a:p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+mj-lt"/>
              </a:rPr>
              <a:t>Optimalisering en schaalvoordelen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+mj-lt"/>
              </a:rPr>
              <a:t>Beperken van risico en onzekerheid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+mj-lt"/>
              </a:rPr>
              <a:t>Verkrijgen van bepaalde resources en activiteiten</a:t>
            </a:r>
          </a:p>
        </p:txBody>
      </p:sp>
      <p:pic>
        <p:nvPicPr>
          <p:cNvPr id="1026" name="Picture 2" descr="http://4.bp.blogspot.com/-luVXS_wkt80/T5EsNSjtZTI/AAAAAAAAACs/38tAKpt30_M/s1600/Key_Partnershi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25792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3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3068960"/>
            <a:ext cx="5135871" cy="342342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49796" y="692696"/>
            <a:ext cx="1130525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Opdracht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Key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Partners</a:t>
            </a: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endParaRPr lang="nl-NL" sz="2000" b="1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latin typeface="+mj-lt"/>
              </a:rPr>
              <a:t>Licht toe welke </a:t>
            </a:r>
            <a:r>
              <a:rPr lang="nl-NL" sz="2000" b="1" i="1" dirty="0">
                <a:latin typeface="+mj-lt"/>
              </a:rPr>
              <a:t>samenwerkingsvorm(en) </a:t>
            </a:r>
            <a:r>
              <a:rPr lang="nl-NL" sz="2000" dirty="0">
                <a:latin typeface="+mj-lt"/>
              </a:rPr>
              <a:t>jullie hebben gekozen.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000" dirty="0">
                <a:latin typeface="+mj-lt"/>
              </a:rPr>
              <a:t>Schets van minimaal 4 partners hun profiel en licht toe waarom er een win-win situatie ontstaat uit jullie samenwerking.</a:t>
            </a:r>
          </a:p>
          <a:p>
            <a:endParaRPr lang="nl-NL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1026" name="Picture 2" descr="http://4.bp.blogspot.com/-luVXS_wkt80/T5EsNSjtZTI/AAAAAAAAACs/38tAKpt30_M/s1600/Key_Partnershi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257925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youngentrepeneurial.files.wordpress.com/2013/02/coststru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543" y="1772816"/>
            <a:ext cx="6193913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548318" y="1828800"/>
            <a:ext cx="3744416" cy="329320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Cost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Structure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1600" dirty="0">
                <a:latin typeface="+mj-lt"/>
              </a:rPr>
              <a:t>Dit beschrijft alles kosten die worden gemaakt om een </a:t>
            </a:r>
            <a:r>
              <a:rPr lang="nl-NL" sz="1600" dirty="0" err="1">
                <a:latin typeface="+mj-lt"/>
              </a:rPr>
              <a:t>businessmodel</a:t>
            </a:r>
            <a:r>
              <a:rPr lang="nl-NL" sz="1600" dirty="0">
                <a:latin typeface="+mj-lt"/>
              </a:rPr>
              <a:t> te laten werken</a:t>
            </a:r>
          </a:p>
          <a:p>
            <a:endParaRPr lang="nl-NL" sz="1600" dirty="0">
              <a:latin typeface="+mj-lt"/>
            </a:endParaRPr>
          </a:p>
          <a:p>
            <a:r>
              <a:rPr lang="nl-NL" sz="1600" b="1" i="1" dirty="0">
                <a:latin typeface="+mj-lt"/>
              </a:rPr>
              <a:t>Wat zijn de belangrijkste kosten?</a:t>
            </a:r>
          </a:p>
          <a:p>
            <a:r>
              <a:rPr lang="nl-NL" sz="1600" b="1" i="1" dirty="0">
                <a:latin typeface="+mj-lt"/>
              </a:rPr>
              <a:t>Welke </a:t>
            </a:r>
            <a:r>
              <a:rPr lang="nl-NL" sz="1600" b="1" i="1" dirty="0" err="1">
                <a:latin typeface="+mj-lt"/>
              </a:rPr>
              <a:t>Key</a:t>
            </a:r>
            <a:r>
              <a:rPr lang="nl-NL" sz="1600" b="1" i="1" dirty="0">
                <a:latin typeface="+mj-lt"/>
              </a:rPr>
              <a:t> Resources zijn het duurst?</a:t>
            </a:r>
          </a:p>
          <a:p>
            <a:r>
              <a:rPr lang="nl-NL" sz="1600" b="1" i="1" dirty="0">
                <a:latin typeface="+mj-lt"/>
              </a:rPr>
              <a:t>Welke kernactiviteiten zijn het duurst?</a:t>
            </a:r>
          </a:p>
          <a:p>
            <a:r>
              <a:rPr lang="nl-NL" sz="1600" b="1" i="1" dirty="0">
                <a:latin typeface="+mj-lt"/>
              </a:rPr>
              <a:t>Wat voor soort kosten maken we?</a:t>
            </a:r>
            <a:endParaRPr lang="nl-NL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50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40" y="2204864"/>
            <a:ext cx="4504225" cy="430792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93812" y="737408"/>
            <a:ext cx="9573250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 anchorCtr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Opdracht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Cost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Structure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000" dirty="0">
                <a:latin typeface="+mj-lt"/>
              </a:rPr>
              <a:t>Maak een exploitatiebegroting voor jullie eerste jaar.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6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3788" y="469900"/>
            <a:ext cx="5619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2" y="412751"/>
            <a:ext cx="508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3101" y="2390775"/>
            <a:ext cx="498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4037" y="349251"/>
            <a:ext cx="5588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6" cstate="print"/>
          <a:srcRect l="11171"/>
          <a:stretch>
            <a:fillRect/>
          </a:stretch>
        </p:blipFill>
        <p:spPr bwMode="auto">
          <a:xfrm>
            <a:off x="6156324" y="4514851"/>
            <a:ext cx="45243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8"/>
          <p:cNvPicPr>
            <a:picLocks noChangeAspect="1"/>
          </p:cNvPicPr>
          <p:nvPr/>
        </p:nvPicPr>
        <p:blipFill>
          <a:blip r:embed="rId7" cstate="print"/>
          <a:srcRect b="6728"/>
          <a:stretch>
            <a:fillRect/>
          </a:stretch>
        </p:blipFill>
        <p:spPr bwMode="auto">
          <a:xfrm>
            <a:off x="3441408" y="2486026"/>
            <a:ext cx="67180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01224" y="361950"/>
            <a:ext cx="766652" cy="71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0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43063" y="384175"/>
            <a:ext cx="47942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/>
          <p:cNvPicPr>
            <a:picLocks noChangeAspect="1"/>
          </p:cNvPicPr>
          <p:nvPr/>
        </p:nvPicPr>
        <p:blipFill>
          <a:blip r:embed="rId10" cstate="print"/>
          <a:srcRect t="8025" r="6839"/>
          <a:stretch>
            <a:fillRect/>
          </a:stretch>
        </p:blipFill>
        <p:spPr bwMode="auto">
          <a:xfrm>
            <a:off x="1660524" y="4522789"/>
            <a:ext cx="534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24" name="Picture 220" descr="C:\Documents and Settings\coxj\Local Settings\Temporary Internet Files\Content.IE5\K8D8XAL1\MC90001471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84338" y="5743576"/>
            <a:ext cx="410731" cy="451713"/>
          </a:xfrm>
          <a:prstGeom prst="rect">
            <a:avLst/>
          </a:prstGeom>
          <a:noFill/>
        </p:spPr>
      </p:pic>
      <p:pic>
        <p:nvPicPr>
          <p:cNvPr id="21727" name="Picture 223" descr="C:\Documents and Settings\coxj\Local Settings\Temporary Internet Files\Content.IE5\K8D8XAL1\MC900437338[1]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22987" y="5734418"/>
            <a:ext cx="457200" cy="513983"/>
          </a:xfrm>
          <a:prstGeom prst="rect">
            <a:avLst/>
          </a:prstGeom>
          <a:noFill/>
        </p:spPr>
      </p:pic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674812" y="122238"/>
            <a:ext cx="8839200" cy="258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/>
              <a:t>Business Model Canvas incl. MVO </a:t>
            </a:r>
            <a:endParaRPr lang="en-AU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74812" y="457201"/>
          <a:ext cx="8839200" cy="637673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19300">
                <a:tc rowSpan="2">
                  <a:txBody>
                    <a:bodyPr/>
                    <a:lstStyle/>
                    <a:p>
                      <a:r>
                        <a:rPr lang="en-AU" sz="1200" b="1" dirty="0"/>
                        <a:t>           Key</a:t>
                      </a:r>
                      <a:r>
                        <a:rPr lang="en-AU" sz="1200" b="1" baseline="0" dirty="0"/>
                        <a:t> Partners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        Key Activities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/>
                        <a:t>          Value Propositions</a:t>
                      </a: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         Customer </a:t>
                      </a:r>
                    </a:p>
                    <a:p>
                      <a:r>
                        <a:rPr lang="en-AU" sz="1200" b="1" dirty="0"/>
                        <a:t>         Relationships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AU" sz="1200" b="1" dirty="0"/>
                        <a:t>      Customer Segments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930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             Key Resources</a:t>
                      </a:r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b="1" dirty="0"/>
                        <a:t>             Channels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 gridSpan="3">
                  <a:txBody>
                    <a:bodyPr/>
                    <a:lstStyle/>
                    <a:p>
                      <a:r>
                        <a:rPr lang="en-AU" sz="1200" b="1"/>
                        <a:t>              Cost Structure</a:t>
                      </a:r>
                      <a:endParaRPr lang="en-AU" sz="1200" b="0" baseline="0">
                        <a:latin typeface="Comic Sans MS" pitchFamily="66" charset="0"/>
                      </a:endParaRPr>
                    </a:p>
                    <a:p>
                      <a:endParaRPr lang="en-AU" sz="1200" b="0" baseline="0">
                        <a:latin typeface="Comic Sans MS" pitchFamily="66" charset="0"/>
                      </a:endParaRPr>
                    </a:p>
                    <a:p>
                      <a:endParaRPr lang="en-AU" sz="1200" b="0" baseline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sz="1200" b="1" dirty="0"/>
                        <a:t>           Revenue Streams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endParaRPr lang="en-AU" sz="1100" b="0" dirty="0">
                        <a:latin typeface="Comic Sans MS" pitchFamily="66" charset="0"/>
                      </a:endParaRP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32">
                <a:tc gridSpan="6">
                  <a:txBody>
                    <a:bodyPr/>
                    <a:lstStyle/>
                    <a:p>
                      <a:endParaRPr lang="en-AU" sz="100" b="1" dirty="0"/>
                    </a:p>
                  </a:txBody>
                  <a:tcPr marL="82296" marR="82296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316">
                <a:tc gridSpan="3">
                  <a:txBody>
                    <a:bodyPr/>
                    <a:lstStyle/>
                    <a:p>
                      <a:r>
                        <a:rPr lang="en-AU" sz="1200" b="1" dirty="0"/>
                        <a:t>       Social &amp; Environmental</a:t>
                      </a:r>
                      <a:r>
                        <a:rPr lang="en-AU" sz="1200" b="1" baseline="0" dirty="0"/>
                        <a:t> Cost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r>
                        <a:rPr lang="en-AU" sz="1100" b="0" baseline="0" dirty="0">
                          <a:latin typeface="Comic Sans MS" pitchFamily="66" charset="0"/>
                        </a:rPr>
                        <a:t>          </a:t>
                      </a: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AU" sz="1200" b="1" dirty="0"/>
                        <a:t>            Social &amp; Environmental</a:t>
                      </a:r>
                      <a:r>
                        <a:rPr lang="en-AU" sz="1200" b="1" baseline="0" dirty="0"/>
                        <a:t> Benefit</a:t>
                      </a:r>
                      <a:endParaRPr lang="en-AU" sz="1200" b="0" baseline="0" dirty="0">
                        <a:latin typeface="Comic Sans MS" pitchFamily="66" charset="0"/>
                      </a:endParaRPr>
                    </a:p>
                    <a:p>
                      <a:r>
                        <a:rPr lang="en-AU" sz="1100" b="0" baseline="0" dirty="0">
                          <a:latin typeface="Comic Sans MS" pitchFamily="66" charset="0"/>
                        </a:rPr>
                        <a:t>          </a:t>
                      </a:r>
                    </a:p>
                  </a:txBody>
                  <a:tcPr marL="82296" marR="8229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589">
                <a:tc gridSpan="6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700" dirty="0"/>
                    </a:p>
                  </a:txBody>
                  <a:tcPr marL="82296" marR="82296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6" name="Group 247"/>
          <p:cNvGrpSpPr/>
          <p:nvPr/>
        </p:nvGrpSpPr>
        <p:grpSpPr>
          <a:xfrm>
            <a:off x="5408613" y="2057400"/>
            <a:ext cx="1508125" cy="1074738"/>
            <a:chOff x="5410200" y="2819400"/>
            <a:chExt cx="1508125" cy="1074738"/>
          </a:xfrm>
        </p:grpSpPr>
        <p:pic>
          <p:nvPicPr>
            <p:cNvPr id="27" name="Picture 43" descr="trans_postit_pink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0200" y="2819400"/>
              <a:ext cx="1508125" cy="107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46"/>
            <p:cNvSpPr txBox="1"/>
            <p:nvPr/>
          </p:nvSpPr>
          <p:spPr>
            <a:xfrm rot="21423860">
              <a:off x="5438775" y="2855825"/>
              <a:ext cx="1447800" cy="990600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r>
                <a:rPr lang="nl-NL" sz="1400" b="1" dirty="0">
                  <a:latin typeface="Bradley Hand ITC" pitchFamily="66" charset="0"/>
                </a:rPr>
                <a:t>Dubbel klik op de </a:t>
              </a:r>
              <a:r>
                <a:rPr lang="nl-NL" sz="1400" b="1" dirty="0" err="1">
                  <a:latin typeface="Bradley Hand ITC" pitchFamily="66" charset="0"/>
                </a:rPr>
                <a:t>post-it</a:t>
              </a:r>
              <a:r>
                <a:rPr lang="nl-NL" sz="1400" b="1" dirty="0">
                  <a:latin typeface="Bradley Hand ITC" pitchFamily="66" charset="0"/>
                </a:rPr>
                <a:t> om te bewerken. Geef een andere kleur met de picture </a:t>
              </a:r>
              <a:r>
                <a:rPr lang="nl-NL" sz="1400" b="1" dirty="0" err="1">
                  <a:latin typeface="Bradley Hand ITC" pitchFamily="66" charset="0"/>
                </a:rPr>
                <a:t>format</a:t>
              </a:r>
              <a:r>
                <a:rPr lang="nl-NL" sz="1400" b="1" dirty="0">
                  <a:latin typeface="Bradley Hand ITC" pitchFamily="66" charset="0"/>
                </a:rPr>
                <a:t> tool.</a:t>
              </a:r>
            </a:p>
          </p:txBody>
        </p:sp>
      </p:grpSp>
      <p:grpSp>
        <p:nvGrpSpPr>
          <p:cNvPr id="24" name="Group 247"/>
          <p:cNvGrpSpPr/>
          <p:nvPr/>
        </p:nvGrpSpPr>
        <p:grpSpPr>
          <a:xfrm>
            <a:off x="8689712" y="1853406"/>
            <a:ext cx="1508125" cy="1074738"/>
            <a:chOff x="5410200" y="2819400"/>
            <a:chExt cx="1508125" cy="1074738"/>
          </a:xfrm>
        </p:grpSpPr>
        <p:pic>
          <p:nvPicPr>
            <p:cNvPr id="29" name="Picture 43" descr="trans_postit_pink.gif"/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0200" y="2819400"/>
              <a:ext cx="1508125" cy="1074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46"/>
            <p:cNvSpPr txBox="1"/>
            <p:nvPr/>
          </p:nvSpPr>
          <p:spPr>
            <a:xfrm rot="21423860">
              <a:off x="5438775" y="2855825"/>
              <a:ext cx="1447800" cy="990600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r>
                <a:rPr lang="nl-NL" sz="1400" b="1" dirty="0">
                  <a:latin typeface="Bradley Hand ITC" pitchFamily="66" charset="0"/>
                </a:rPr>
                <a:t>Dubbel klik op de </a:t>
              </a:r>
              <a:r>
                <a:rPr lang="nl-NL" sz="1400" b="1" dirty="0" err="1">
                  <a:latin typeface="Bradley Hand ITC" pitchFamily="66" charset="0"/>
                </a:rPr>
                <a:t>post-it</a:t>
              </a:r>
              <a:r>
                <a:rPr lang="nl-NL" sz="1400" b="1" dirty="0">
                  <a:latin typeface="Bradley Hand ITC" pitchFamily="66" charset="0"/>
                </a:rPr>
                <a:t> om te bewerken. Geef een andere kleur met de picture </a:t>
              </a:r>
              <a:r>
                <a:rPr lang="nl-NL" sz="1400" b="1" dirty="0" err="1">
                  <a:latin typeface="Bradley Hand ITC" pitchFamily="66" charset="0"/>
                </a:rPr>
                <a:t>format</a:t>
              </a:r>
              <a:r>
                <a:rPr lang="nl-NL" sz="1400" b="1" dirty="0">
                  <a:latin typeface="Bradley Hand ITC" pitchFamily="66" charset="0"/>
                </a:rPr>
                <a:t> tool.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23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fbeeldingsresultaat voor dragons den logo">
            <a:extLst>
              <a:ext uri="{FF2B5EF4-FFF2-40B4-BE49-F238E27FC236}">
                <a16:creationId xmlns:a16="http://schemas.microsoft.com/office/drawing/2014/main" id="{67D14AF7-3E60-42C3-AA8C-F163AEEB61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5" b="22079"/>
          <a:stretch/>
        </p:blipFill>
        <p:spPr bwMode="auto">
          <a:xfrm>
            <a:off x="8183" y="1412776"/>
            <a:ext cx="12192000" cy="43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appy New Year Letter 2021 PNG Image | PNG All">
            <a:extLst>
              <a:ext uri="{FF2B5EF4-FFF2-40B4-BE49-F238E27FC236}">
                <a16:creationId xmlns:a16="http://schemas.microsoft.com/office/drawing/2014/main" id="{F09D5087-859C-4E6C-8A95-67408DE2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9614">
            <a:off x="9202716" y="4950964"/>
            <a:ext cx="2598010" cy="141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2">
            <a:extLst>
              <a:ext uri="{FF2B5EF4-FFF2-40B4-BE49-F238E27FC236}">
                <a16:creationId xmlns:a16="http://schemas.microsoft.com/office/drawing/2014/main" id="{57BBF54D-8D02-4A5C-AA15-ADC7033D0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pPr algn="ctr"/>
            <a:r>
              <a:rPr lang="nl-NL" b="1" dirty="0">
                <a:solidFill>
                  <a:srgbClr val="FF0000"/>
                </a:solidFill>
              </a:rPr>
              <a:t>Donderdag 21 januari</a:t>
            </a:r>
          </a:p>
        </p:txBody>
      </p:sp>
    </p:spTree>
    <p:extLst>
      <p:ext uri="{BB962C8B-B14F-4D97-AF65-F5344CB8AC3E}">
        <p14:creationId xmlns:p14="http://schemas.microsoft.com/office/powerpoint/2010/main" val="60764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6685384" cy="1397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Reader Business Model Canvas</a:t>
            </a:r>
          </a:p>
          <a:p>
            <a:r>
              <a:rPr lang="en-US" sz="3200" dirty="0">
                <a:solidFill>
                  <a:srgbClr val="FF0000"/>
                </a:solidFill>
              </a:rPr>
              <a:t>Incl. </a:t>
            </a:r>
            <a:r>
              <a:rPr lang="en-US" sz="3200" dirty="0" err="1">
                <a:solidFill>
                  <a:srgbClr val="FF0000"/>
                </a:solidFill>
              </a:rPr>
              <a:t>opdrachten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Ondernemen</a:t>
            </a:r>
          </a:p>
        </p:txBody>
      </p:sp>
      <p:sp>
        <p:nvSpPr>
          <p:cNvPr id="8194" name="AutoShape 2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6" name="AutoShape 4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98" name="AutoShape 6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200" name="AutoShape 8" descr="http://www.mijnvc.nl/VLC7/DXB.axd?sdsId=75826&amp;DXCache=b55711ec-cde4-4cbb-9951-0240334d4dc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202" name="Picture 10" descr="http://www.theapphome.com/wp-content/uploads/2012/07/business_model_generation-W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0004" y="4608967"/>
            <a:ext cx="2664296" cy="2239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 uitgelegd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125860" y="1591634"/>
            <a:ext cx="8208912" cy="298949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just"/>
            <a:r>
              <a:rPr lang="nl-NL" sz="2400" dirty="0">
                <a:latin typeface="+mj-lt"/>
              </a:rPr>
              <a:t>Ieder van de 9 bouwstenen zal hieronder worden uitgelegd. Tevens staat bij elke bouwsteen een opdracht die je moet uitvoeren om het </a:t>
            </a:r>
            <a:r>
              <a:rPr lang="nl-NL" sz="2400" b="1" dirty="0">
                <a:latin typeface="+mj-lt"/>
              </a:rPr>
              <a:t>Leerarrangement Business Model Canvas </a:t>
            </a:r>
            <a:r>
              <a:rPr lang="nl-NL" sz="2400" dirty="0">
                <a:latin typeface="+mj-lt"/>
              </a:rPr>
              <a:t>goed af te ronden.</a:t>
            </a:r>
            <a:endParaRPr lang="nl-NL" sz="2400" b="1" dirty="0">
              <a:latin typeface="+mj-lt"/>
            </a:endParaRPr>
          </a:p>
          <a:p>
            <a:pPr algn="just"/>
            <a:endParaRPr lang="nl-NL" sz="2400" dirty="0">
              <a:latin typeface="+mj-lt"/>
            </a:endParaRPr>
          </a:p>
          <a:p>
            <a:pPr algn="just"/>
            <a:r>
              <a:rPr lang="nl-NL" sz="2400" dirty="0">
                <a:latin typeface="+mj-lt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68" y="4852048"/>
            <a:ext cx="3283046" cy="15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522413" y="0"/>
            <a:ext cx="34322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348237" y="898514"/>
            <a:ext cx="4050342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Leerdoelen</a:t>
            </a:r>
            <a:endParaRPr lang="nl-NL" sz="1100" dirty="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Na het maken van dit leerarrangement kun je: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De verschillende bouwstenen van het BMC benoemen.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</a:rPr>
              <a:t>Elke bouwsteen invullen in samenhang met jouw onderneming. 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De ontwikkeling van je BMC monitoren en daarop reflecteren.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Aan de hand van je BMC je bedrijf opstarten. 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340572" y="2257898"/>
            <a:ext cx="4065672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Leerproduct</a:t>
            </a:r>
            <a:r>
              <a:rPr lang="nl-NL" sz="1100" b="1" dirty="0">
                <a:solidFill>
                  <a:srgbClr val="FF0000"/>
                </a:solidFill>
                <a:latin typeface="Arial" charset="0"/>
                <a:ea typeface="Calibri" pitchFamily="34" charset="0"/>
                <a:cs typeface="Arial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100" dirty="0">
                <a:solidFill>
                  <a:prstClr val="black"/>
                </a:solidFill>
                <a:latin typeface="Calibri"/>
              </a:rPr>
              <a:t>Een verslag met daarin een volledig ingevuld BMC zoals de bouwstenen in de reader beschreven zijn.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109092" y="891415"/>
            <a:ext cx="3313830" cy="1446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Samenwerken</a:t>
            </a:r>
            <a:endParaRPr lang="nl-NL" sz="1100" dirty="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Plaats je product op het Leerplatform en vraag om feedback.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Bekijk leerproducten van anderen en geef feedback.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Verbeter je leerproduct en plaats versie 2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</a:rPr>
              <a:t>Deze opdracht maak je in je groep.</a:t>
            </a:r>
            <a:endParaRPr lang="nl-NL" sz="1100" dirty="0">
              <a:solidFill>
                <a:prstClr val="black"/>
              </a:solidFill>
              <a:latin typeface="Calibri"/>
              <a:ea typeface="Calibri" pitchFamily="34" charset="0"/>
              <a:cs typeface="Arial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Versie 1 07-01-2021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Versie 2 14-01-2021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109092" y="2529800"/>
            <a:ext cx="3313830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Bijeenkomsten</a:t>
            </a:r>
            <a:r>
              <a:rPr lang="nl-NL" sz="1100" b="1" dirty="0">
                <a:solidFill>
                  <a:prstClr val="black"/>
                </a:solidFill>
                <a:latin typeface="Arial" charset="0"/>
                <a:ea typeface="Calibri" pitchFamily="34" charset="0"/>
                <a:cs typeface="Arial" charset="0"/>
              </a:rPr>
              <a:t>		</a:t>
            </a:r>
            <a:endParaRPr lang="nl-NL" sz="1100" dirty="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IBS lessen over BMC en de Nieuwe economie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Projecturen </a:t>
            </a: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7109092" y="3353153"/>
            <a:ext cx="3328066" cy="1107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6213" indent="-176213" defTabSz="4572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Bronnen</a:t>
            </a:r>
          </a:p>
          <a:p>
            <a:pPr marL="176213" indent="-176213" defTabSz="4572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>
                <a:solidFill>
                  <a:prstClr val="black"/>
                </a:solidFill>
                <a:latin typeface="Calibri"/>
              </a:rPr>
              <a:t>Reader BMC (op Wikiwijs)</a:t>
            </a:r>
          </a:p>
          <a:p>
            <a:pPr marL="176213" indent="-176213" defTabSz="4572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>
                <a:solidFill>
                  <a:prstClr val="black"/>
                </a:solidFill>
                <a:latin typeface="Calibri"/>
              </a:rPr>
              <a:t>E-Campus Qredits (login.e-campus.nl)</a:t>
            </a:r>
            <a:endParaRPr lang="nl-NL" sz="1100" dirty="0">
              <a:solidFill>
                <a:prstClr val="black"/>
              </a:solidFill>
              <a:latin typeface="Calibri"/>
              <a:hlinkClick r:id="rId3"/>
            </a:endParaRPr>
          </a:p>
          <a:p>
            <a:pPr marL="176213" indent="-176213" defTabSz="4572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>
                <a:solidFill>
                  <a:prstClr val="black"/>
                </a:solidFill>
                <a:latin typeface="Arial" charset="0"/>
                <a:hlinkClick r:id="rId4"/>
              </a:rPr>
              <a:t>https://www.strategyzer.com/</a:t>
            </a:r>
            <a:endParaRPr lang="nl-NL" sz="1100" dirty="0">
              <a:solidFill>
                <a:prstClr val="black"/>
              </a:solidFill>
              <a:latin typeface="Arial" charset="0"/>
            </a:endParaRPr>
          </a:p>
          <a:p>
            <a:pPr marL="176213" indent="-176213" defTabSz="45720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  <a:tabLst>
                <a:tab pos="176213" algn="l"/>
                <a:tab pos="1163638" algn="l"/>
              </a:tabLst>
            </a:pPr>
            <a:r>
              <a:rPr lang="nl-NL" sz="1100" dirty="0">
                <a:solidFill>
                  <a:prstClr val="black"/>
                </a:solidFill>
                <a:latin typeface="Arial" charset="0"/>
                <a:hlinkClick r:id="rId5"/>
              </a:rPr>
              <a:t>Wikiwijs</a:t>
            </a:r>
            <a:endParaRPr lang="nl-NL" sz="11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348" name="Tekstvak 23"/>
          <p:cNvSpPr txBox="1">
            <a:spLocks noChangeArrowheads="1"/>
          </p:cNvSpPr>
          <p:nvPr/>
        </p:nvSpPr>
        <p:spPr bwMode="auto">
          <a:xfrm>
            <a:off x="2835501" y="123906"/>
            <a:ext cx="78521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2800">
                <a:solidFill>
                  <a:prstClr val="black"/>
                </a:solidFill>
                <a:latin typeface="Calibri" pitchFamily="34" charset="0"/>
              </a:rPr>
              <a:t>2021_</a:t>
            </a:r>
            <a:r>
              <a:rPr lang="nl-NL" sz="2800" dirty="0">
                <a:solidFill>
                  <a:prstClr val="black"/>
                </a:solidFill>
                <a:latin typeface="Calibri" pitchFamily="34" charset="0"/>
              </a:rPr>
              <a:t>MON_4_Business Model Canvas</a:t>
            </a:r>
          </a:p>
        </p:txBody>
      </p:sp>
      <p:sp>
        <p:nvSpPr>
          <p:cNvPr id="17" name="Rechthoek 16"/>
          <p:cNvSpPr/>
          <p:nvPr/>
        </p:nvSpPr>
        <p:spPr>
          <a:xfrm>
            <a:off x="1858313" y="6671164"/>
            <a:ext cx="8829324" cy="192427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 rotWithShape="1">
          <a:blip r:embed="rId6" cstate="print"/>
          <a:srcRect b="24341"/>
          <a:stretch/>
        </p:blipFill>
        <p:spPr>
          <a:xfrm>
            <a:off x="1522412" y="0"/>
            <a:ext cx="1275008" cy="69269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7" cstate="print"/>
          <a:srcRect l="21805" r="10840"/>
          <a:stretch/>
        </p:blipFill>
        <p:spPr>
          <a:xfrm>
            <a:off x="1949221" y="880086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77118" y="2270622"/>
            <a:ext cx="263290" cy="321303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85901" y="3239883"/>
            <a:ext cx="266283" cy="416301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39699" y="880085"/>
            <a:ext cx="385812" cy="26305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63364" y="3347470"/>
            <a:ext cx="299225" cy="290796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 rotWithShape="1">
          <a:blip r:embed="rId12" cstate="print"/>
          <a:srcRect l="17050" t="33024" r="61669" b="30375"/>
          <a:stretch/>
        </p:blipFill>
        <p:spPr>
          <a:xfrm>
            <a:off x="6728408" y="2529306"/>
            <a:ext cx="269390" cy="260485"/>
          </a:xfrm>
          <a:prstGeom prst="rect">
            <a:avLst/>
          </a:prstGeom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351889" y="3239883"/>
            <a:ext cx="4074839" cy="2800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100" b="1" dirty="0">
                <a:solidFill>
                  <a:srgbClr val="0070C0"/>
                </a:solidFill>
                <a:latin typeface="Arial" charset="0"/>
                <a:ea typeface="Calibri" pitchFamily="34" charset="0"/>
                <a:cs typeface="Arial" charset="0"/>
              </a:rPr>
              <a:t>Stappen				</a:t>
            </a:r>
            <a:endParaRPr lang="nl-NL" sz="1100" dirty="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Vul voor je onderneming de 1ste versie in van het BMC, dit is je </a:t>
            </a:r>
            <a:r>
              <a:rPr lang="nl-NL" sz="1100" b="1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prototype</a:t>
            </a: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. Dit doe je op basis van je eerste verwachtingen. Gebruik hiervoor het </a:t>
            </a:r>
            <a:r>
              <a:rPr lang="nl-NL" sz="1100" i="1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Business Model Canvas format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Zorg voor een duidelijke en realistische samenhang tussen de bouwstenen.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Aan de hand van de lessen ga je iedere bouwsteen uitlichten en </a:t>
            </a:r>
            <a:r>
              <a:rPr lang="nl-NL" sz="1100" b="1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verbeteren/versterken</a:t>
            </a: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. 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Wees </a:t>
            </a:r>
            <a:r>
              <a:rPr lang="nl-NL" sz="1100" b="1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kritisch</a:t>
            </a: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 op de veranderingen die je aanbrengt; wat heeft een verandering in een bouwsteen voor gevolg op de andere bouwstenen?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Aan de hand van je BMC ga je aan de slag met de uitvoering van jullie eerste “bedrijfshandeling”. Je onderneemt volgens de principes van “de nieuwe economie”.</a:t>
            </a: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prstClr val="black"/>
                </a:solidFill>
                <a:latin typeface="Calibri"/>
                <a:ea typeface="Calibri" pitchFamily="34" charset="0"/>
                <a:cs typeface="Arial" charset="0"/>
              </a:rPr>
              <a:t>De “bedrijfshandeling” dient voor de Dragons’ Den uitgevoerd te zijn.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432" y="4707637"/>
            <a:ext cx="3929696" cy="18847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1667862"/>
            <a:ext cx="8125544" cy="451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Business Model Canvas</a:t>
            </a:r>
          </a:p>
        </p:txBody>
      </p:sp>
      <p:pic>
        <p:nvPicPr>
          <p:cNvPr id="3074" name="Picture 2" descr="http://3.bp.blogspot.com/-Nmt_3jAPk1I/T5EsI5sRhXI/AAAAAAAAACU/z2LoqaSvG7U/s1600/customer_segme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220" y="1772816"/>
            <a:ext cx="6362700" cy="3133726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49796" y="1772816"/>
            <a:ext cx="3744416" cy="406265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Customer</a:t>
            </a:r>
            <a:r>
              <a:rPr lang="nl-NL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Segments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sz="2400" dirty="0">
              <a:solidFill>
                <a:srgbClr val="FF0000"/>
              </a:solidFill>
              <a:latin typeface="+mj-lt"/>
            </a:endParaRPr>
          </a:p>
          <a:p>
            <a:r>
              <a:rPr lang="nl-NL" sz="2400" dirty="0">
                <a:latin typeface="+mj-lt"/>
              </a:rPr>
              <a:t>Voor wie voegen we waarde toe?</a:t>
            </a:r>
          </a:p>
          <a:p>
            <a:endParaRPr lang="nl-NL" sz="2400" dirty="0">
              <a:latin typeface="+mj-lt"/>
            </a:endParaRPr>
          </a:p>
          <a:p>
            <a:r>
              <a:rPr lang="nl-NL" sz="2400" dirty="0">
                <a:latin typeface="+mj-lt"/>
              </a:rPr>
              <a:t>Wie is de klant?</a:t>
            </a:r>
          </a:p>
          <a:p>
            <a:r>
              <a:rPr lang="nl-NL" sz="2400" dirty="0">
                <a:latin typeface="+mj-lt"/>
              </a:rPr>
              <a:t>B2B of B2C?</a:t>
            </a:r>
          </a:p>
          <a:p>
            <a:r>
              <a:rPr lang="nl-NL" sz="2400" dirty="0">
                <a:latin typeface="+mj-lt"/>
              </a:rPr>
              <a:t>Massa- of nichemarkt?</a:t>
            </a:r>
          </a:p>
          <a:p>
            <a:r>
              <a:rPr lang="nl-NL" sz="2400" dirty="0">
                <a:latin typeface="+mj-lt"/>
              </a:rPr>
              <a:t>Gesegmenteerd of standaard?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</a:pPr>
            <a:endParaRPr lang="nl-NL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693812" y="709631"/>
            <a:ext cx="1116124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  <a:latin typeface="+mj-lt"/>
              </a:rPr>
              <a:t>Opdracht Customer </a:t>
            </a:r>
            <a:r>
              <a:rPr lang="nl-NL" sz="2400" b="1" dirty="0" err="1">
                <a:solidFill>
                  <a:srgbClr val="FF0000"/>
                </a:solidFill>
                <a:latin typeface="+mj-lt"/>
              </a:rPr>
              <a:t>Segments</a:t>
            </a:r>
            <a:endParaRPr lang="nl-NL" sz="2400" b="1" dirty="0">
              <a:solidFill>
                <a:srgbClr val="FF0000"/>
              </a:solidFill>
              <a:latin typeface="+mj-lt"/>
            </a:endParaRPr>
          </a:p>
          <a:p>
            <a:endParaRPr lang="nl-NL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sz="2000" dirty="0">
                <a:latin typeface="+mj-lt"/>
              </a:rPr>
              <a:t>Analyseer jullie doelgroep op basis van:</a:t>
            </a:r>
          </a:p>
          <a:p>
            <a:endParaRPr lang="nl-NL" sz="2000" dirty="0">
              <a:latin typeface="+mj-lt"/>
            </a:endParaRPr>
          </a:p>
          <a:p>
            <a:pPr lvl="1"/>
            <a:r>
              <a:rPr lang="nl-NL" sz="2000" b="1" i="1" dirty="0">
                <a:latin typeface="+mj-lt"/>
              </a:rPr>
              <a:t>Geografische factoren </a:t>
            </a:r>
            <a:r>
              <a:rPr lang="nl-NL" sz="2000" dirty="0">
                <a:latin typeface="+mj-lt"/>
              </a:rPr>
              <a:t>(bijv. woonplaats, buurt en regio)</a:t>
            </a:r>
          </a:p>
          <a:p>
            <a:pPr lvl="1"/>
            <a:r>
              <a:rPr lang="nl-NL" sz="2000" b="1" i="1" dirty="0">
                <a:latin typeface="+mj-lt"/>
              </a:rPr>
              <a:t>Demografische factoren </a:t>
            </a:r>
            <a:r>
              <a:rPr lang="nl-NL" sz="2000" dirty="0">
                <a:latin typeface="+mj-lt"/>
              </a:rPr>
              <a:t>(bijv. leeftijd, geslacht, nationaliteit en gezinssamenstelling)</a:t>
            </a:r>
          </a:p>
          <a:p>
            <a:pPr lvl="1"/>
            <a:r>
              <a:rPr lang="nl-NL" sz="2000" b="1" i="1" dirty="0">
                <a:latin typeface="+mj-lt"/>
              </a:rPr>
              <a:t>Socio-economische factoren </a:t>
            </a:r>
            <a:r>
              <a:rPr lang="nl-NL" sz="2000" dirty="0">
                <a:latin typeface="+mj-lt"/>
              </a:rPr>
              <a:t>(bijv. opleiding, beroep, inkomen en uitgavenpatroon)</a:t>
            </a:r>
          </a:p>
          <a:p>
            <a:pPr lvl="1"/>
            <a:r>
              <a:rPr lang="nl-NL" sz="2000" b="1" i="1" dirty="0">
                <a:latin typeface="+mj-lt"/>
              </a:rPr>
              <a:t>Levensstijl en interesses </a:t>
            </a:r>
            <a:r>
              <a:rPr lang="nl-NL" sz="2000" dirty="0">
                <a:latin typeface="+mj-lt"/>
              </a:rPr>
              <a:t>(bijv. trendgevoelig, sportief, vegetarisch en milieubewust)</a:t>
            </a:r>
          </a:p>
          <a:p>
            <a:pPr lvl="1"/>
            <a:r>
              <a:rPr lang="nl-NL" sz="2000" dirty="0">
                <a:latin typeface="+mj-lt"/>
                <a:hlinkClick r:id="rId3"/>
              </a:rPr>
              <a:t>Meer info</a:t>
            </a:r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nl-NL" sz="2000" dirty="0">
                <a:latin typeface="+mj-lt"/>
              </a:rPr>
              <a:t>In welke categorie van de </a:t>
            </a:r>
            <a:r>
              <a:rPr lang="nl-NL" sz="2000" b="1" i="1" dirty="0">
                <a:latin typeface="+mj-lt"/>
              </a:rPr>
              <a:t>adoptiecurve</a:t>
            </a:r>
            <a:r>
              <a:rPr lang="nl-NL" sz="2000" dirty="0">
                <a:latin typeface="+mj-lt"/>
              </a:rPr>
              <a:t> behoort jullie doelgroep?  </a:t>
            </a:r>
            <a:r>
              <a:rPr lang="nl-NL" sz="2000" dirty="0">
                <a:latin typeface="+mj-lt"/>
                <a:hlinkClick r:id="rId4"/>
              </a:rPr>
              <a:t>Meer info</a:t>
            </a:r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  <a:p>
            <a:endParaRPr lang="nl-NL" sz="2000" dirty="0">
              <a:latin typeface="+mj-lt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2" y="4923143"/>
            <a:ext cx="3840477" cy="141277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19652"/>
          <a:stretch/>
        </p:blipFill>
        <p:spPr>
          <a:xfrm>
            <a:off x="9846623" y="709631"/>
            <a:ext cx="1913818" cy="16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3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S103460663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4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D79757-1925-45A9-9CB9-B5D00E63375F}">
  <ds:schemaRefs>
    <ds:schemaRef ds:uri="http://purl.org/dc/terms/"/>
    <ds:schemaRef ds:uri="http://schemas.microsoft.com/office/2006/metadata/properties"/>
    <ds:schemaRef ds:uri="34354c1b-6b8c-435b-ad50-990538c19557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7a28104-336f-447d-946e-e305ac2bcd47"/>
  </ds:schemaRefs>
</ds:datastoreItem>
</file>

<file path=customXml/itemProps2.xml><?xml version="1.0" encoding="utf-8"?>
<ds:datastoreItem xmlns:ds="http://schemas.openxmlformats.org/officeDocument/2006/customXml" ds:itemID="{A956ED26-6DD3-41AF-B8D2-A14BA6D30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2E3C1A-574B-49E3-9578-1BC8F5AB23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1449</Words>
  <Application>Microsoft Office PowerPoint</Application>
  <PresentationFormat>Aangepast</PresentationFormat>
  <Paragraphs>300</Paragraphs>
  <Slides>27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27</vt:i4>
      </vt:variant>
    </vt:vector>
  </HeadingPairs>
  <TitlesOfParts>
    <vt:vector size="38" baseType="lpstr">
      <vt:lpstr>Arial</vt:lpstr>
      <vt:lpstr>Bradley Hand ITC</vt:lpstr>
      <vt:lpstr>Calibri</vt:lpstr>
      <vt:lpstr>Calibri Light</vt:lpstr>
      <vt:lpstr>Century Gothic</vt:lpstr>
      <vt:lpstr>Comic Sans MS</vt:lpstr>
      <vt:lpstr>Palatino Linotype</vt:lpstr>
      <vt:lpstr>Wingdings</vt:lpstr>
      <vt:lpstr>TS103460663</vt:lpstr>
      <vt:lpstr>Office-thema</vt:lpstr>
      <vt:lpstr>Thema1</vt:lpstr>
      <vt:lpstr>Business Model Canvas</vt:lpstr>
      <vt:lpstr>Business Model Canvas</vt:lpstr>
      <vt:lpstr>Donderdag 21 januari</vt:lpstr>
      <vt:lpstr>Ondernemen</vt:lpstr>
      <vt:lpstr>The Business Model Canvas uitgelegd</vt:lpstr>
      <vt:lpstr>PowerPoint-presentatie</vt:lpstr>
      <vt:lpstr>The Business Model Canvas</vt:lpstr>
      <vt:lpstr>The Business Model Canvas</vt:lpstr>
      <vt:lpstr>PowerPoint-presentatie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The Business Model Canvas</vt:lpstr>
      <vt:lpstr>PowerPoint-presentatie</vt:lpstr>
      <vt:lpstr>Business Model Canvas incl. MVO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2014-04-13T13:33:55Z</dcterms:created>
  <dcterms:modified xsi:type="dcterms:W3CDTF">2021-01-04T10:09:13Z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  <property fmtid="{D5CDD505-2E9C-101B-9397-08002B2CF9AE}" pid="3" name="ContentTypeId">
    <vt:lpwstr>0x0101006882E0B02A318E459AD716AC786DE572</vt:lpwstr>
  </property>
</Properties>
</file>